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0.svg" ContentType="image/svg"/>
  <Override PartName="/ppt/media/image33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23.png" ContentType="image/png"/>
  <Override PartName="/ppt/media/image14.jpeg" ContentType="image/jpeg"/>
  <Override PartName="/ppt/media/image1.jpeg" ContentType="image/jpeg"/>
  <Override PartName="/ppt/media/image47.png" ContentType="image/png"/>
  <Override PartName="/ppt/media/image2.jpeg" ContentType="image/jpeg"/>
  <Override PartName="/ppt/media/image3.jpeg" ContentType="image/jpeg"/>
  <Override PartName="/ppt/media/image30.png" ContentType="image/png"/>
  <Override PartName="/ppt/media/image25.png" ContentType="image/png"/>
  <Override PartName="/ppt/media/image49.svg" ContentType="image/svg"/>
  <Override PartName="/ppt/media/image4.jpeg" ContentType="image/jpeg"/>
  <Override PartName="/ppt/media/image40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51.svg" ContentType="image/svg"/>
  <Override PartName="/ppt/media/image12.jpeg" ContentType="image/jpeg"/>
  <Override PartName="/ppt/media/image9.jpeg" ContentType="image/jpeg"/>
  <Override PartName="/ppt/media/image48.png" ContentType="image/png"/>
  <Override PartName="/ppt/media/image13.jpeg" ContentType="image/jpeg"/>
  <Override PartName="/ppt/media/image5.jpeg" ContentType="image/jpeg"/>
  <Override PartName="/ppt/media/image50.png" ContentType="image/png"/>
  <Override PartName="/ppt/media/image38.png" ContentType="image/png"/>
  <Override PartName="/ppt/media/image8.jpeg" ContentType="image/jpeg"/>
  <Override PartName="/ppt/media/image11.jpeg" ContentType="image/jpeg"/>
  <Override PartName="/ppt/media/image52.png" ContentType="image/png"/>
  <Override PartName="/ppt/media/image28.png" ContentType="image/png"/>
  <Override PartName="/ppt/media/image7.jpeg" ContentType="image/jpeg"/>
  <Override PartName="/ppt/media/image6.jpeg" ContentType="image/jpeg"/>
  <Override PartName="/ppt/media/image18.png" ContentType="image/png"/>
  <Override PartName="/ppt/media/image10.jpeg" ContentType="image/jpeg"/>
  <Override PartName="/ppt/media/image4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60" Type="http://schemas.openxmlformats.org/officeDocument/2006/relationships/slide" Target="slides/slide35.xml"/><Relationship Id="rId61" Type="http://schemas.openxmlformats.org/officeDocument/2006/relationships/slide" Target="slides/slide36.xml"/><Relationship Id="rId6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ADB588-AF24-445C-BFF1-51EE0372415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000" cy="231264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1680" cy="26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1560" cy="3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C0A5BC-0A30-4369-AC3E-8B3CF62BC53D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svg"/><Relationship Id="rId3" Type="http://schemas.openxmlformats.org/officeDocument/2006/relationships/image" Target="../media/image50.png"/><Relationship Id="rId4" Type="http://schemas.openxmlformats.org/officeDocument/2006/relationships/image" Target="../media/image51.svg"/><Relationship Id="rId5" Type="http://schemas.openxmlformats.org/officeDocument/2006/relationships/slideLayout" Target="../slideLayouts/slideLayout2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svg"/><Relationship Id="rId3" Type="http://schemas.openxmlformats.org/officeDocument/2006/relationships/image" Target="../media/image50.png"/><Relationship Id="rId4" Type="http://schemas.openxmlformats.org/officeDocument/2006/relationships/image" Target="../media/image51.svg"/><Relationship Id="rId5" Type="http://schemas.openxmlformats.org/officeDocument/2006/relationships/slideLayout" Target="../slideLayouts/slideLayout1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4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9" Type="http://schemas.openxmlformats.org/officeDocument/2006/relationships/image" Target="../media/image20.svg"/><Relationship Id="rId10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3280" cy="4750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можем использовать для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графиков и сценариев, где нужно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показать сравнение с 2-мя и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2800" cy="35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1920" cy="3582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27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565200" y="6251760"/>
            <a:ext cx="63950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https://ietresearch.onlinelibrary.wiley.com/doi/full/10.1049/joe.2018.9178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31800" y="1371600"/>
            <a:ext cx="6400440" cy="474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6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316840" y="3645000"/>
            <a:ext cx="6530760" cy="158040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5280840" y="5256000"/>
            <a:ext cx="6629400" cy="81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lambdalabs.com/blog/inference-benchmark-stable-diffusion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60600" y="1780200"/>
            <a:ext cx="4392000" cy="343800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757080" y="5257800"/>
            <a:ext cx="4217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https://github.com/ggerganov/llama.cpp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685080" y="5691600"/>
            <a:ext cx="4236120" cy="4867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600" spc="-1" strike="noStrike">
                <a:solidFill>
                  <a:schemeClr val="accent3">
                    <a:lumOff val="0"/>
                  </a:schemeClr>
                </a:solidFill>
                <a:latin typeface="Lab Grotesque K"/>
              </a:rPr>
              <a:t>С GPU быстрее </a:t>
            </a:r>
            <a:r>
              <a:rPr b="0" lang="en-US" sz="2600" spc="-1" strike="noStrike">
                <a:solidFill>
                  <a:schemeClr val="accent3">
                    <a:lumOff val="0"/>
                  </a:schemeClr>
                </a:solidFill>
                <a:latin typeface="Lab Grotesque K"/>
              </a:rPr>
              <a:t>в 10-14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6400800" y="5691600"/>
            <a:ext cx="4242240" cy="4867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600" spc="-1" strike="noStrike">
                <a:solidFill>
                  <a:schemeClr val="accent3">
                    <a:lumOff val="0"/>
                  </a:schemeClr>
                </a:solidFill>
                <a:latin typeface="Lab Grotesque K"/>
              </a:rPr>
              <a:t>С GPU быстрее </a:t>
            </a:r>
            <a:r>
              <a:rPr b="0" lang="en-US" sz="2600" spc="-1" strike="noStrike">
                <a:solidFill>
                  <a:schemeClr val="accent3">
                    <a:lumOff val="0"/>
                  </a:schemeClr>
                </a:solidFill>
                <a:latin typeface="Lab Grotesque K"/>
              </a:rPr>
              <a:t>в 17-35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8280" cy="603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7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90" name="PlaceHolder 18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5240" cy="397440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4216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https://pytorch.org/docs/2.4/generated/torch.addmm.html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14160" y="2057760"/>
            <a:ext cx="10941840" cy="322776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54180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1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613800" y="5553360"/>
            <a:ext cx="632376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9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98" name="PlaceHolder 20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7400" cy="397512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54252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https://pytorch.org/docs/2.4/generated/torch.nn.Conv1d.html#torch.nn.Conv1d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8600" cy="449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6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Внутри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9662" r="0" b="0"/>
          <a:stretch/>
        </p:blipFill>
        <p:spPr>
          <a:xfrm>
            <a:off x="623880" y="1442880"/>
            <a:ext cx="7844760" cy="472896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54180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https://developer.nvidia.com/blog/cuda-refresher-cuda-programming-model/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22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streaming multiprocessor?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114372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https://docs.nvidia.com/cuda/cuda-c-programming-guide/index.html#architecture-7-x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23880" y="1143000"/>
            <a:ext cx="10495800" cy="389484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rcRect l="0" t="39577" r="0" b="0"/>
          <a:stretch/>
        </p:blipFill>
        <p:spPr>
          <a:xfrm>
            <a:off x="623880" y="5234400"/>
            <a:ext cx="8485920" cy="9140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623880" y="2286000"/>
            <a:ext cx="3947760" cy="275184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649800" y="1313280"/>
            <a:ext cx="5218560" cy="334656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649800" y="4659840"/>
            <a:ext cx="9180000" cy="1654560"/>
          </a:xfrm>
          <a:prstGeom prst="rect">
            <a:avLst/>
          </a:prstGeom>
          <a:ln w="0">
            <a:noFill/>
          </a:ln>
        </p:spPr>
      </p:pic>
      <p:sp>
        <p:nvSpPr>
          <p:cNvPr id="112" name="PlaceHolder 28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Давайте просто купим больше CPU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1000" y="692640"/>
            <a:ext cx="7990920" cy="2560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5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2214000" y="5281200"/>
            <a:ext cx="4462200" cy="501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2214000" y="5862960"/>
            <a:ext cx="4462200" cy="758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 flipH="1">
            <a:off x="264600" y="4424760"/>
            <a:ext cx="1744920" cy="174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23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9838440" cy="40093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914760" y="57150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https://docs.nvidia.com/deeplearning/performance/dl-performance-fully-connected/index.html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9516600" y="2286000"/>
            <a:ext cx="1371600" cy="17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800" spc="-1" strike="noStrike">
                <a:solidFill>
                  <a:schemeClr val="accent2">
                    <a:lumMod val="75000"/>
                    <a:lumOff val="0"/>
                  </a:schemeClr>
                </a:solidFill>
                <a:latin typeface="Lab Grotesque K"/>
              </a:rPr>
              <a:t>33708</a:t>
            </a:r>
            <a:endParaRPr b="0" lang="en-US" sz="2800" spc="-1" strike="noStrike">
              <a:solidFill>
                <a:schemeClr val="accent2">
                  <a:lumMod val="75000"/>
                  <a:lumOff val="0"/>
                </a:schemeClr>
              </a:solidFill>
              <a:latin typeface="Lab Grotesque K"/>
            </a:endParaRPr>
          </a:p>
          <a:p>
            <a:r>
              <a:rPr b="0" lang="en-US" sz="2800" spc="-1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Lab Grotesque K"/>
              </a:rPr>
              <a:t>33712</a:t>
            </a:r>
            <a:endParaRPr b="0" lang="en-US" sz="2800" spc="-1" strike="noStrike">
              <a:solidFill>
                <a:schemeClr val="accent2">
                  <a:lumMod val="75000"/>
                  <a:lumOff val="0"/>
                </a:schemeClr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24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847800" y="2170800"/>
            <a:ext cx="10124640" cy="285804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1144440" y="6400800"/>
            <a:ext cx="9829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https://x.com/karpathy/status/1621578354024677377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25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Но если смочь, то...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44240" y="1936800"/>
            <a:ext cx="3148920" cy="320040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670200" y="1929600"/>
            <a:ext cx="8458200" cy="32076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 txBox="1"/>
          <p:nvPr/>
        </p:nvSpPr>
        <p:spPr>
          <a:xfrm>
            <a:off x="781200" y="5221800"/>
            <a:ext cx="243180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600" spc="-1" strike="noStrike">
                <a:solidFill>
                  <a:srgbClr val="ffffff"/>
                </a:solidFill>
                <a:latin typeface="Lab Grotesque K"/>
              </a:rPr>
              <a:t>arxiv.org/abs/2205.14135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4741920" y="5229720"/>
            <a:ext cx="6115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huggingface.co/docs/transformers/en/perf_infer_gpu_one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29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3520" cy="411408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8600" cy="297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3480" cy="549468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2280" cy="20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3280" cy="4439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1078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3280" cy="4750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нам нужны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проделать с производной, чтобы нейросеть 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приходится сесть и написать хороший код.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0920" cy="4606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5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480" cy="68562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0920" cy="1150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0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8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0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8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0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8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0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8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280" cy="3920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240" cy="15588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2520" cy="15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2520" cy="15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3280" cy="3920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6600" cy="139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228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660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228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6560" cy="9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280" cy="3920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3272400"/>
            <a:ext cx="10943280" cy="852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дата-Сатанисту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1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7280" cy="45712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2514960" y="1311840"/>
            <a:ext cx="6857280" cy="74556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10020"/>
          <a:stretch/>
        </p:blipFill>
        <p:spPr>
          <a:xfrm rot="21404400">
            <a:off x="5293440" y="3657240"/>
            <a:ext cx="125892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2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8640000" y="3886200"/>
            <a:ext cx="3475440" cy="28465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0" y="5820120"/>
            <a:ext cx="5600160" cy="103752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3200400" y="1672200"/>
            <a:ext cx="3300120" cy="330012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2406600" y="3043800"/>
            <a:ext cx="1296360" cy="70920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6078600" y="3044160"/>
            <a:ext cx="1296360" cy="7092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 rot="1998000">
            <a:off x="9596520" y="3997080"/>
            <a:ext cx="1296360" cy="7092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7425000" y="2203200"/>
            <a:ext cx="2368440" cy="23684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10020"/>
          <a:stretch/>
        </p:blipFill>
        <p:spPr>
          <a:xfrm>
            <a:off x="442440" y="2442600"/>
            <a:ext cx="1807560" cy="196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4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698400" y="2487240"/>
            <a:ext cx="10629720" cy="236196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5234400" y="3272400"/>
            <a:ext cx="5029200" cy="0"/>
          </a:xfrm>
          <a:prstGeom prst="line">
            <a:avLst/>
          </a:prstGeom>
          <a:ln w="57240">
            <a:solidFill>
              <a:schemeClr val="accent4">
                <a:lumOff val="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9192600" y="2768400"/>
            <a:ext cx="1395000" cy="0"/>
          </a:xfrm>
          <a:prstGeom prst="line">
            <a:avLst/>
          </a:prstGeom>
          <a:ln w="57240">
            <a:solidFill>
              <a:schemeClr val="accent4">
                <a:lumOff val="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3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91400" cy="28461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rcRect l="46647" t="0" r="0" b="0"/>
          <a:stretch/>
        </p:blipFill>
        <p:spPr>
          <a:xfrm rot="5362800">
            <a:off x="3521160" y="2616840"/>
            <a:ext cx="330120" cy="19836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842400" y="3029760"/>
            <a:ext cx="11313000" cy="50544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8960" y="2428200"/>
            <a:ext cx="11426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5"/>
          <p:cNvSpPr/>
          <p:nvPr/>
        </p:nvSpPr>
        <p:spPr>
          <a:xfrm>
            <a:off x="623880" y="476640"/>
            <a:ext cx="10943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91400" cy="194724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91400" cy="214848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/>
          <p:nvPr/>
        </p:nvSpPr>
        <p:spPr>
          <a:xfrm>
            <a:off x="2971800" y="5787000"/>
            <a:ext cx="6400440" cy="19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2235 / (148.755  + 146.863) ≈ 7.56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1195 / 3340*2432 / (52.891 + 51.405) ≈ 8.34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842400" y="2021400"/>
            <a:ext cx="11313000" cy="50544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rcRect l="46647" t="0" r="0" b="0"/>
          <a:stretch/>
        </p:blipFill>
        <p:spPr>
          <a:xfrm rot="5362800">
            <a:off x="7012440" y="3808440"/>
            <a:ext cx="330120" cy="19836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rcRect l="46647" t="0" r="0" b="0"/>
          <a:stretch/>
        </p:blipFill>
        <p:spPr>
          <a:xfrm rot="5362800">
            <a:off x="4991040" y="1594440"/>
            <a:ext cx="330120" cy="19836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42760" y="4572000"/>
            <a:ext cx="11313000" cy="27504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843120" y="4140000"/>
            <a:ext cx="11313000" cy="27504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8600" y="1420200"/>
            <a:ext cx="11426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48960" y="3616200"/>
            <a:ext cx="11426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GPU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2055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2024-09-24T12:28:40Z</cp:lastPrinted>
  <dcterms:modified xsi:type="dcterms:W3CDTF">2024-10-06T11:57:56Z</dcterms:modified>
  <cp:revision>315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